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58" r:id="rId3"/>
    <p:sldId id="289" r:id="rId4"/>
    <p:sldId id="256" r:id="rId5"/>
    <p:sldId id="287" r:id="rId6"/>
    <p:sldId id="288" r:id="rId7"/>
    <p:sldId id="285" r:id="rId8"/>
    <p:sldId id="259" r:id="rId9"/>
    <p:sldId id="286" r:id="rId10"/>
    <p:sldId id="262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9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AB99E-340B-42D0-A1C7-760D0058183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D3ED-6ED5-4713-86D4-E4D4E8B7E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8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0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4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0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7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3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2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0F37-B7B0-4B11-810B-DAC238A3CE6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36C7-2576-44F7-8076-5D58DF7A8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1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0" y="250224"/>
            <a:ext cx="8424936" cy="584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6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45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1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4" y="188640"/>
            <a:ext cx="8280920" cy="53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2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45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586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5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Техника </a:t>
            </a:r>
            <a:r>
              <a:rPr lang="ru-RU" sz="2800" dirty="0" err="1" smtClean="0"/>
              <a:t>НаШтоБузу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НАШТОБУЗУ-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критерии достижения цели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(</a:t>
            </a:r>
            <a:r>
              <a:rPr lang="ru-RU" sz="2800" dirty="0" smtClean="0"/>
              <a:t> </a:t>
            </a:r>
            <a:r>
              <a:rPr lang="ru-RU" sz="2800" b="1" u="sng" dirty="0" smtClean="0"/>
              <a:t>на</a:t>
            </a:r>
            <a:r>
              <a:rPr lang="ru-RU" sz="2800" dirty="0" smtClean="0"/>
              <a:t> </a:t>
            </a:r>
            <a:r>
              <a:rPr lang="ru-RU" sz="2800" b="1" u="sng" dirty="0" err="1" smtClean="0"/>
              <a:t>што</a:t>
            </a:r>
            <a:r>
              <a:rPr lang="ru-RU" sz="2800" dirty="0" smtClean="0"/>
              <a:t> </a:t>
            </a:r>
            <a:r>
              <a:rPr lang="ru-RU" sz="2800" b="1" u="sng" dirty="0" err="1" smtClean="0"/>
              <a:t>бу</a:t>
            </a:r>
            <a:r>
              <a:rPr lang="ru-RU" sz="2800" dirty="0" smtClean="0"/>
              <a:t> </a:t>
            </a:r>
            <a:r>
              <a:rPr lang="ru-RU" sz="2800" dirty="0" err="1" smtClean="0"/>
              <a:t>ду</a:t>
            </a:r>
            <a:r>
              <a:rPr lang="ru-RU" sz="2800" dirty="0" smtClean="0"/>
              <a:t> </a:t>
            </a:r>
            <a:r>
              <a:rPr lang="ru-RU" sz="2800" b="1" u="sng" dirty="0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вяртаць</a:t>
            </a:r>
            <a:r>
              <a:rPr lang="ru-RU" sz="2800" dirty="0" smtClean="0"/>
              <a:t> </a:t>
            </a:r>
            <a:r>
              <a:rPr lang="ru-RU" sz="2800" b="1" u="sng" dirty="0" smtClean="0"/>
              <a:t>у</a:t>
            </a:r>
            <a:r>
              <a:rPr lang="ru-RU" sz="2800" dirty="0" smtClean="0"/>
              <a:t> вагу </a:t>
            </a:r>
            <a:r>
              <a:rPr lang="ru-RU" sz="2800" b="1" dirty="0" smtClean="0"/>
              <a:t>)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Это те моменты в уроке, на которые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ученик должен обратить особое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внимание для достижения цели.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4" y="260648"/>
            <a:ext cx="8473280" cy="60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80920" cy="541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888"/>
            <a:ext cx="8352928" cy="53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6624"/>
            <a:ext cx="7920879" cy="388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20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" y="188640"/>
            <a:ext cx="8712968" cy="20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8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793"/>
            <a:ext cx="83529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79142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2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8640"/>
            <a:ext cx="87122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4104456" cy="21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69033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Чтобы открыть ларец, необходимо отразить свое отношение к некоторым утверждениям, используя подходящий смайлик.</a:t>
            </a:r>
          </a:p>
          <a:p>
            <a:r>
              <a:rPr lang="ru-RU" sz="2800" dirty="0">
                <a:solidFill>
                  <a:schemeClr val="tx2"/>
                </a:solidFill>
              </a:rPr>
              <a:t>•	Утверждения:    Да- НЕТ</a:t>
            </a:r>
          </a:p>
        </p:txBody>
      </p:sp>
    </p:spTree>
    <p:extLst>
      <p:ext uri="{BB962C8B-B14F-4D97-AF65-F5344CB8AC3E}">
        <p14:creationId xmlns:p14="http://schemas.microsoft.com/office/powerpoint/2010/main" val="5421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776864" cy="43204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•	</a:t>
            </a:r>
            <a: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Утверждения:    Да-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1.Каждый </a:t>
            </a:r>
            <a: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 урок должен иметь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2.Должен </a:t>
            </a:r>
            <a:r>
              <a:rPr lang="ru-RU" dirty="0">
                <a:solidFill>
                  <a:srgbClr val="0070C0"/>
                </a:solidFill>
              </a:rPr>
              <a:t>ли учитель каждый раз проверять, достигнута ли цель урока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3.Всегда </a:t>
            </a:r>
            <a:r>
              <a:rPr lang="ru-RU" dirty="0">
                <a:solidFill>
                  <a:srgbClr val="0070C0"/>
                </a:solidFill>
              </a:rPr>
              <a:t>ли нужно объяснять цель урока учащимся?</a:t>
            </a:r>
          </a:p>
          <a:p>
            <a:r>
              <a:rPr lang="ru-RU" dirty="0">
                <a:solidFill>
                  <a:srgbClr val="0070C0"/>
                </a:solidFill>
              </a:rPr>
              <a:t>4. Какие из приведенных ниже примеров могут быть целью </a:t>
            </a:r>
            <a:r>
              <a:rPr lang="ru-RU" dirty="0" smtClean="0">
                <a:solidFill>
                  <a:srgbClr val="0070C0"/>
                </a:solidFill>
              </a:rPr>
              <a:t>урока?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5. </a:t>
            </a:r>
            <a:r>
              <a:rPr lang="ru-RU" dirty="0">
                <a:solidFill>
                  <a:srgbClr val="0070C0"/>
                </a:solidFill>
              </a:rPr>
              <a:t>Для чего в плане урока мы указываем «связь с предыдущими знаниями</a:t>
            </a:r>
            <a:r>
              <a:rPr lang="ru-RU" dirty="0" smtClean="0">
                <a:solidFill>
                  <a:srgbClr val="0070C0"/>
                </a:solidFill>
              </a:rPr>
              <a:t>»?</a:t>
            </a:r>
          </a:p>
          <a:p>
            <a:r>
              <a:rPr lang="ru-RU" dirty="0">
                <a:solidFill>
                  <a:srgbClr val="0070C0"/>
                </a:solidFill>
              </a:rPr>
              <a:t>6. Как вы думаете, используют ли учителя в активной оценке соперничество для мотивации в обучении?</a:t>
            </a:r>
            <a:endParaRPr lang="ru-RU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 startAt="2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" y="188640"/>
            <a:ext cx="91440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23863"/>
            <a:ext cx="8120063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3" y="332656"/>
            <a:ext cx="9144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12845"/>
            <a:ext cx="84969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Тесно связана с эффективным планированием.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Сосредоточена на том, как учащиеся учатся.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Играет важную роль на протяжении всего учебного процесса от планирования до оценки  эффективности.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Является одним из ключевых дидактических навыков.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Имеет эмоциональное воздействие.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Влияет на мотивацию учащегося.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Направляет внимание на критерии успеха (на что я буду обращать внимание) уже на этапе планирования.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Дает учащимся конструктивные советы, как они могли бы улучшить свои результаты и развиваться   далее.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Влияет на самооценку.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Соотносится со всеми категориями достижений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1794115" cy="14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80" y="2136483"/>
            <a:ext cx="2085759" cy="13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49" y="4426435"/>
            <a:ext cx="1761580" cy="18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70" y="2018523"/>
            <a:ext cx="1448718" cy="144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31228"/>
            <a:ext cx="2043790" cy="153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3" y="2775462"/>
            <a:ext cx="1512168" cy="127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8" y="188640"/>
            <a:ext cx="91440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3567498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/>
              <a:t>Целеполание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271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82340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Nastaunik.info </a:t>
            </a:r>
            <a:r>
              <a:rPr lang="ru-RU" sz="2800" dirty="0"/>
              <a:t>— белорусский портал для учителей</a:t>
            </a:r>
          </a:p>
          <a:p>
            <a:r>
              <a:rPr lang="ru-RU" sz="2800" dirty="0"/>
              <a:t>nastaunik.info</a:t>
            </a:r>
          </a:p>
          <a:p>
            <a:r>
              <a:rPr lang="ru-RU" sz="2800" dirty="0"/>
              <a:t>Информационно-методические пособия и рекомендации для педагогов: публикации, материалы к урокам, новые способы обучения и технологии. Белорусское пятиборье XVI: задания и ответы, национальное образование и воспитание, педагогическая мастерская. </a:t>
            </a:r>
            <a:r>
              <a:rPr lang="ru-RU" sz="2800" dirty="0" err="1"/>
              <a:t>Педагагічная</a:t>
            </a:r>
            <a:r>
              <a:rPr lang="ru-RU" sz="2800" dirty="0"/>
              <a:t> </a:t>
            </a:r>
            <a:r>
              <a:rPr lang="ru-RU" sz="2800" dirty="0" err="1"/>
              <a:t>майстэрня</a:t>
            </a:r>
            <a:endParaRPr lang="ru-RU" sz="2800" dirty="0"/>
          </a:p>
          <a:p>
            <a:r>
              <a:rPr lang="ru-RU" sz="2800" dirty="0"/>
              <a:t>Музыка, </a:t>
            </a:r>
            <a:r>
              <a:rPr lang="ru-RU" sz="2800" dirty="0" err="1"/>
              <a:t>песні</a:t>
            </a:r>
            <a:r>
              <a:rPr lang="ru-RU" sz="2800" dirty="0"/>
              <a:t>, </a:t>
            </a:r>
            <a:r>
              <a:rPr lang="ru-RU" sz="2800" dirty="0" err="1"/>
              <a:t>мінусоўкі</a:t>
            </a:r>
            <a:endParaRPr lang="ru-RU" sz="2800" dirty="0"/>
          </a:p>
          <a:p>
            <a:r>
              <a:rPr lang="ru-RU" sz="2800" dirty="0" err="1"/>
              <a:t>Метадычны</a:t>
            </a:r>
            <a:r>
              <a:rPr lang="ru-RU" sz="2800" dirty="0"/>
              <a:t> </a:t>
            </a:r>
            <a:r>
              <a:rPr lang="ru-RU" sz="2800" dirty="0" err="1"/>
              <a:t>дапаможнік</a:t>
            </a:r>
            <a:r>
              <a:rPr lang="ru-RU" sz="2800" dirty="0"/>
              <a:t>          </a:t>
            </a:r>
            <a:r>
              <a:rPr lang="ru-RU" sz="2800" dirty="0" err="1"/>
              <a:t>Відэа</a:t>
            </a: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6" y="188640"/>
            <a:ext cx="91440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48881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8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17015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Пачатковае</a:t>
            </a:r>
            <a:r>
              <a:rPr lang="ru-RU" sz="3200" b="1" dirty="0"/>
              <a:t> </a:t>
            </a:r>
            <a:r>
              <a:rPr lang="ru-RU" sz="3200" b="1" dirty="0" err="1"/>
              <a:t>навучанне</a:t>
            </a:r>
            <a:r>
              <a:rPr lang="ru-RU" sz="3200" b="1" dirty="0"/>
              <a:t>: </a:t>
            </a:r>
            <a:r>
              <a:rPr lang="ru-RU" sz="3200" b="1" dirty="0" err="1"/>
              <a:t>сям’я</a:t>
            </a:r>
            <a:r>
              <a:rPr lang="ru-RU" sz="3200" b="1" dirty="0"/>
              <a:t>, </a:t>
            </a:r>
            <a:r>
              <a:rPr lang="ru-RU" sz="3200" b="1" dirty="0" err="1"/>
              <a:t>дзіцячы</a:t>
            </a:r>
            <a:r>
              <a:rPr lang="ru-RU" sz="3200" b="1" dirty="0"/>
              <a:t> сад, школа</a:t>
            </a:r>
          </a:p>
          <a:p>
            <a:r>
              <a:rPr lang="en-US" sz="3200" b="1" dirty="0" err="1"/>
              <a:t>aiv.by›pachatkovae-navuchanne-sjamja-dztsjachy</a:t>
            </a:r>
            <a:r>
              <a:rPr lang="en-US" sz="3200" b="1" dirty="0"/>
              <a:t>…</a:t>
            </a:r>
          </a:p>
          <a:p>
            <a:r>
              <a:rPr lang="ru-RU" sz="3200" b="1" dirty="0" err="1"/>
              <a:t>Пачатковае</a:t>
            </a:r>
            <a:r>
              <a:rPr lang="ru-RU" sz="3200" b="1" dirty="0"/>
              <a:t> </a:t>
            </a:r>
            <a:r>
              <a:rPr lang="ru-RU" sz="3200" b="1" dirty="0" err="1"/>
              <a:t>навучанне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 Показать все Журналы. ..</a:t>
            </a:r>
          </a:p>
          <a:p>
            <a:r>
              <a:rPr lang="ru-RU" sz="3200" b="1" dirty="0"/>
              <a:t>. Основные рубрики журнала: «</a:t>
            </a:r>
            <a:r>
              <a:rPr lang="ru-RU" sz="3200" b="1" dirty="0" err="1"/>
              <a:t>Міністэрства</a:t>
            </a:r>
            <a:r>
              <a:rPr lang="ru-RU" sz="3200" b="1" dirty="0"/>
              <a:t> </a:t>
            </a:r>
            <a:r>
              <a:rPr lang="ru-RU" sz="3200" b="1" dirty="0" err="1"/>
              <a:t>паведамляе</a:t>
            </a:r>
            <a:r>
              <a:rPr lang="ru-RU" sz="3200" b="1" dirty="0"/>
              <a:t>»,</a:t>
            </a:r>
          </a:p>
          <a:p>
            <a:r>
              <a:rPr lang="ru-RU" sz="3200" b="1" dirty="0"/>
              <a:t> «</a:t>
            </a:r>
            <a:r>
              <a:rPr lang="ru-RU" sz="3200" b="1" dirty="0" err="1"/>
              <a:t>Навуковы</a:t>
            </a:r>
            <a:r>
              <a:rPr lang="ru-RU" sz="3200" b="1" dirty="0"/>
              <a:t> ракурс </a:t>
            </a:r>
            <a:r>
              <a:rPr lang="ru-RU" sz="3200" b="1" dirty="0" err="1"/>
              <a:t>пачатковай</a:t>
            </a:r>
            <a:r>
              <a:rPr lang="ru-RU" sz="3200" b="1" dirty="0"/>
              <a:t> </a:t>
            </a:r>
            <a:r>
              <a:rPr lang="ru-RU" sz="3200" b="1" dirty="0" err="1"/>
              <a:t>адукацыі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260648"/>
            <a:ext cx="91440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62" y="1817015"/>
            <a:ext cx="2536963" cy="36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229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2020-03-09T09:55:32Z</dcterms:created>
  <dcterms:modified xsi:type="dcterms:W3CDTF">2020-04-01T17:25:53Z</dcterms:modified>
</cp:coreProperties>
</file>